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75" r:id="rId3"/>
    <p:sldId id="276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94" r:id="rId19"/>
    <p:sldId id="278" r:id="rId20"/>
    <p:sldId id="279" r:id="rId21"/>
    <p:sldId id="280" r:id="rId22"/>
    <p:sldId id="282" r:id="rId23"/>
    <p:sldId id="283" r:id="rId24"/>
    <p:sldId id="289" r:id="rId25"/>
    <p:sldId id="290" r:id="rId26"/>
    <p:sldId id="256" r:id="rId27"/>
    <p:sldId id="295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1552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64FC-DE9D-BE44-B2C9-50A0A144DA42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42CAD-39ED-FD40-BC0C-8CBC2FFE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3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lived a bit dangerously</a:t>
            </a:r>
            <a:r>
              <a:rPr lang="en-US" baseline="0" dirty="0" smtClean="0"/>
              <a:t> in some lesson planning – trying things for the first time. Doing things without always knowing what would happen. Taking risks. </a:t>
            </a:r>
          </a:p>
          <a:p>
            <a:r>
              <a:rPr lang="en-US" baseline="0" dirty="0" smtClean="0"/>
              <a:t>Experience helps with the ability to risk. As you gain experiences, </a:t>
            </a:r>
            <a:r>
              <a:rPr lang="en-US" baseline="0" dirty="0" err="1" smtClean="0"/>
              <a:t>recal</a:t>
            </a:r>
            <a:r>
              <a:rPr lang="en-US" baseline="0" dirty="0" smtClean="0"/>
              <a:t> how to be risky and edgy.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42CAD-39ED-FD40-BC0C-8CBC2FFE51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2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hope I have offered</a:t>
            </a:r>
            <a:r>
              <a:rPr lang="en-US" baseline="0" dirty="0" smtClean="0"/>
              <a:t> continuous joy and and passion with what goes on in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42CAD-39ED-FD40-BC0C-8CBC2FFE5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10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1286" indent="-281264" defTabSz="91410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5055" indent="-225011" defTabSz="91410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5077" indent="-225011" defTabSz="91410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5099" indent="-225011" defTabSz="91410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5121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5143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5165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5187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9BEBEE-D3DC-1045-B545-FCF112FCDFF5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/>
              <a:t>Improved alignment with elementary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6218-3921-9947-9B19-4874D604FE1E}" type="datetimeFigureOut">
              <a:rPr lang="en-US" smtClean="0"/>
              <a:t>12-10-28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0E52C-1526-AB42-9D5A-644E5E2B45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hyperlink" Target="http://www.youtube.com/watch?v=eu-tRXgOrdg&amp;feature=related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watch?v=R0jSKJCmeRM&amp;playnext=1&amp;list=PL165D92CB09701EF7%23http://www.youtube.com/watch?v=R0jSKJCmeRM&amp;playnext=1&amp;list=PL165D92CB09701EF7" TargetMode="External"/><Relationship Id="rId3" Type="http://schemas.openxmlformats.org/officeDocument/2006/relationships/hyperlink" Target="http://www.youtube.com/watch?v=R0jSKJCmeRM&amp;playnext=1&amp;list=PL165D92CB09701EF7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watch?v=ENg-LYqGx6Q&amp;feature=related%23http://www.youtube.com/watch?v=ENg-LYqGx6Q&amp;feature=relat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STEVE REICH – </a:t>
            </a:r>
            <a:r>
              <a:rPr lang="en-US" i="1" dirty="0" smtClean="0"/>
              <a:t>CLAPPING MUSIC</a:t>
            </a:r>
            <a:endParaRPr lang="en-US" dirty="0"/>
          </a:p>
        </p:txBody>
      </p:sp>
      <p:pic>
        <p:nvPicPr>
          <p:cNvPr id="4" name="Content Placeholder 3" descr="Clapping Music single bar.tif"/>
          <p:cNvPicPr>
            <a:picLocks noGrp="1" noChangeAspect="1"/>
          </p:cNvPicPr>
          <p:nvPr>
            <p:ph idx="1"/>
          </p:nvPr>
        </p:nvPicPr>
        <p:blipFill>
          <a:blip r:embed="rId2"/>
          <a:srcRect t="-50422" b="-50422"/>
          <a:stretch>
            <a:fillRect/>
          </a:stretch>
        </p:blipFill>
        <p:spPr>
          <a:xfrm>
            <a:off x="457200" y="466970"/>
            <a:ext cx="8229600" cy="4525963"/>
          </a:xfrm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2286000" y="50506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-72" charset="0"/>
              <a:buNone/>
            </a:pPr>
            <a:r>
              <a:rPr lang="en-US" dirty="0" smtClean="0">
                <a:hlinkClick r:id="rId3"/>
              </a:rPr>
              <a:t>http://www.youtube.com/watch?v=eu-tRXgOrdg&amp;feature=related</a:t>
            </a:r>
            <a:r>
              <a:rPr lang="en-US" dirty="0" smtClean="0"/>
              <a:t> </a:t>
            </a:r>
          </a:p>
          <a:p>
            <a:pPr algn="ctr">
              <a:buFont typeface="Arial" pitchFamily="-72" charset="0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2289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90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2292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93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2295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96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2298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99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303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2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306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2304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5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309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2307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8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2310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2311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2312" name="Picture 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Rectangle 25"/>
          <p:cNvSpPr>
            <a:spLocks/>
          </p:cNvSpPr>
          <p:nvPr/>
        </p:nvSpPr>
        <p:spPr bwMode="auto">
          <a:xfrm>
            <a:off x="685800" y="215900"/>
            <a:ext cx="8001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3200">
                <a:solidFill>
                  <a:schemeClr val="tx1"/>
                </a:solidFill>
                <a:ea typeface="ＭＳ Ｐゴシック" charset="0"/>
                <a:cs typeface="Arial" charset="0"/>
              </a:rPr>
              <a:t>By imagining, </a:t>
            </a:r>
          </a:p>
          <a:p>
            <a:pPr marL="39688"/>
            <a:r>
              <a:rPr lang="en-US" sz="3200">
                <a:solidFill>
                  <a:schemeClr val="tx1"/>
                </a:solidFill>
                <a:ea typeface="ＭＳ Ｐゴシック" charset="0"/>
                <a:cs typeface="Arial" charset="0"/>
              </a:rPr>
              <a:t>we are enabled to look at things, to think about things as if they were otherwise.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utoUpdateAnimBg="0"/>
      <p:bldP spid="12313" grpId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3313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14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3316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17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3319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20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24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23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3325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26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30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3328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29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33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3331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2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3334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3335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3336" name="Picture 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7" name="Rectangle 25"/>
          <p:cNvSpPr>
            <a:spLocks/>
          </p:cNvSpPr>
          <p:nvPr/>
        </p:nvSpPr>
        <p:spPr bwMode="auto">
          <a:xfrm>
            <a:off x="762000" y="762000"/>
            <a:ext cx="8001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738"/>
              </a:spcBef>
            </a:pPr>
            <a:r>
              <a:rPr lang="en-US" sz="3200">
                <a:solidFill>
                  <a:schemeClr val="tx1"/>
                </a:solidFill>
                <a:ea typeface="ＭＳ Ｐゴシック" charset="0"/>
                <a:cs typeface="Arial" charset="0"/>
              </a:rPr>
              <a:t>We must teach in a realm infused with </a:t>
            </a:r>
          </a:p>
          <a:p>
            <a:pPr marL="39688">
              <a:spcBef>
                <a:spcPts val="738"/>
              </a:spcBef>
            </a:pPr>
            <a:r>
              <a:rPr lang="en-US" sz="3200">
                <a:solidFill>
                  <a:schemeClr val="tx1"/>
                </a:solidFill>
                <a:ea typeface="ＭＳ Ｐゴシック" charset="0"/>
                <a:cs typeface="Arial" charset="0"/>
              </a:rPr>
              <a:t>passion and fringed with joy. </a:t>
            </a:r>
          </a:p>
          <a:p>
            <a:pPr marL="39688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Maxine Greene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4337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38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4340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41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4343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44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4346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47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4349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50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4352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53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7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4355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56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4358" name="Rectangle 22"/>
          <p:cNvSpPr>
            <a:spLocks noChangeArrowheads="1"/>
          </p:cNvSpPr>
          <p:nvPr>
            <p:ph type="body" idx="1"/>
          </p:nvPr>
        </p:nvSpPr>
        <p:spPr>
          <a:xfrm>
            <a:off x="838200" y="1981200"/>
            <a:ext cx="7315200" cy="48768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800">
                <a:latin typeface="Arial Bold" charset="0"/>
                <a:cs typeface="Arial Bold" charset="0"/>
                <a:sym typeface="Arial Bold" charset="0"/>
              </a:rPr>
              <a:t>It can never be just a goal to like or dislike a piece of art or a poem.</a:t>
            </a:r>
            <a:r>
              <a:rPr lang="en-US" sz="2800"/>
              <a:t> </a:t>
            </a:r>
          </a:p>
          <a:p>
            <a:pPr>
              <a:lnSpc>
                <a:spcPct val="90000"/>
              </a:lnSpc>
            </a:pPr>
            <a:r>
              <a:rPr lang="en-US" sz="2800"/>
              <a:t>The best we can do is involve a stranger in situations of noticing and questioning the unknown.  </a:t>
            </a:r>
          </a:p>
          <a:p>
            <a:pPr>
              <a:lnSpc>
                <a:spcPct val="90000"/>
              </a:lnSpc>
            </a:pPr>
            <a:r>
              <a:rPr lang="en-US" sz="2800"/>
              <a:t>What might those crows be doing flying over Van Gogh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wheat field?  </a:t>
            </a:r>
          </a:p>
          <a:p>
            <a:pPr>
              <a:lnSpc>
                <a:spcPct val="90000"/>
              </a:lnSpc>
            </a:pPr>
            <a:r>
              <a:rPr lang="en-US" sz="2800"/>
              <a:t>Why did that dancer choose to wear that red dress? 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Italic" charset="0"/>
                <a:cs typeface="Arial Italic" charset="0"/>
                <a:sym typeface="Arial Italic" charset="0"/>
              </a:rPr>
              <a:t>Maxine Greene</a:t>
            </a:r>
            <a:endParaRPr lang="en-US" sz="2000"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6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6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8" grpId="0" build="p" autoUpdateAnimBg="0" advAuto="2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5361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62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5364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65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5367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68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5370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71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5373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74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5376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77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81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5379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0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5382" name="Rectangle 2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5383" name="Picture 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6385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86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6388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89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6391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6394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6397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402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6400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1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405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6403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6407" name="Rectangle 23"/>
          <p:cNvSpPr>
            <a:spLocks noChangeArrowheads="1"/>
          </p:cNvSpPr>
          <p:nvPr>
            <p:ph type="body" idx="1"/>
          </p:nvPr>
        </p:nvSpPr>
        <p:spPr>
          <a:xfrm>
            <a:off x="687388" y="2332037"/>
            <a:ext cx="8229600" cy="4525963"/>
          </a:xfrm>
          <a:ln/>
        </p:spPr>
        <p:txBody>
          <a:bodyPr rIns="132080"/>
          <a:lstStyle/>
          <a:p>
            <a:pPr marL="0" indent="0">
              <a:buNone/>
            </a:pPr>
            <a:r>
              <a:rPr lang="en-US" dirty="0"/>
              <a:t>We have to learn to notice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there </a:t>
            </a:r>
            <a:r>
              <a:rPr lang="en-US" dirty="0" smtClean="0"/>
              <a:t>is to </a:t>
            </a:r>
            <a:r>
              <a:rPr lang="en-US" dirty="0"/>
              <a:t>notice.</a:t>
            </a:r>
          </a:p>
          <a:p>
            <a:pPr marL="0" indent="0">
              <a:buNone/>
            </a:pPr>
            <a:endParaRPr lang="en-US" dirty="0" smtClean="0">
              <a:sym typeface="Arial Italic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 Italic" charset="0"/>
                <a:cs typeface="Arial Italic" charset="0"/>
                <a:sym typeface="Arial Italic" charset="0"/>
              </a:rPr>
              <a:t>Maxine </a:t>
            </a:r>
            <a:r>
              <a:rPr lang="en-US" sz="2200" dirty="0">
                <a:latin typeface="Arial Italic" charset="0"/>
                <a:cs typeface="Arial Italic" charset="0"/>
                <a:sym typeface="Arial Italic" charset="0"/>
              </a:rPr>
              <a:t>Greene</a:t>
            </a:r>
            <a:endParaRPr lang="en-US" sz="2200" dirty="0"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7409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0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7412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3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7415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20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7418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9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7421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7424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5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429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7427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8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7430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7431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7432" name="Picture 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988" y="-4151436"/>
            <a:ext cx="20373976" cy="152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3" name="Rectangle 25"/>
          <p:cNvSpPr>
            <a:spLocks/>
          </p:cNvSpPr>
          <p:nvPr/>
        </p:nvSpPr>
        <p:spPr bwMode="auto">
          <a:xfrm>
            <a:off x="-3165231" y="0"/>
            <a:ext cx="15865231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50"/>
              </a:spcBef>
            </a:pPr>
            <a:r>
              <a:rPr lang="en-US" sz="7200" baseline="30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In our educational world of standardized curriculum and tests, imagination work in the classroom has been ignored.</a:t>
            </a:r>
          </a:p>
          <a:p>
            <a:pPr marL="39688">
              <a:spcBef>
                <a:spcPts val="1400"/>
              </a:spcBef>
            </a:pPr>
            <a:r>
              <a:rPr lang="en-US" sz="5400" baseline="30000" dirty="0">
                <a:solidFill>
                  <a:schemeClr val="tx1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Brian </a:t>
            </a:r>
            <a:r>
              <a:rPr lang="en-US" sz="5400" baseline="30000" dirty="0" err="1">
                <a:solidFill>
                  <a:schemeClr val="tx1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Cambourne</a:t>
            </a:r>
            <a:endParaRPr lang="en-US" sz="5400" baseline="30000" dirty="0">
              <a:solidFill>
                <a:schemeClr val="tx1"/>
              </a:solidFill>
              <a:latin typeface="Arial Italic" charset="0"/>
              <a:ea typeface="ＭＳ Ｐゴシック" charset="0"/>
              <a:cs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8433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34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8436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37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1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8439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40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8442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43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8445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46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50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8448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49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53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8451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52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8455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8456" name="Picture 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41125" cy="865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850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 autoUpdateAnimBg="0"/>
      <p:bldP spid="1845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• Please take care with RUBRICS as the only way to assess….</a:t>
            </a:r>
          </a:p>
          <a:p>
            <a:r>
              <a:rPr lang="en-US"/>
              <a:t>and carefully consider the relationship between ‘expectations’ and contents of rubrics.</a:t>
            </a:r>
          </a:p>
          <a:p>
            <a:pPr>
              <a:buFont typeface="Arial" pitchFamily="-72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7231" y="-1447801"/>
            <a:ext cx="14888308" cy="1088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75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smtClean="0"/>
              <a:t>Some expectations of the MUSIC curriculum can be things that are REALLY  complicated </a:t>
            </a:r>
            <a:br>
              <a:rPr lang="en-US" sz="3000" smtClean="0"/>
            </a:br>
            <a:r>
              <a:rPr lang="en-US" sz="3000" smtClean="0"/>
              <a:t>to fully comprehend in many ways.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(</a:t>
            </a:r>
            <a:r>
              <a:rPr lang="en-US" sz="2400" dirty="0">
                <a:ea typeface="+mn-ea"/>
                <a:cs typeface="+mn-cs"/>
              </a:rPr>
              <a:t>many of the expectations </a:t>
            </a:r>
            <a:r>
              <a:rPr lang="en-US" sz="2400" i="1" dirty="0">
                <a:ea typeface="+mn-ea"/>
                <a:cs typeface="+mn-cs"/>
              </a:rPr>
              <a:t>may be</a:t>
            </a:r>
            <a:r>
              <a:rPr lang="en-US" sz="2400" dirty="0">
                <a:ea typeface="+mn-ea"/>
                <a:cs typeface="+mn-cs"/>
              </a:rPr>
              <a:t> better left to music specialist teachers….</a:t>
            </a:r>
            <a:r>
              <a:rPr lang="en-US" sz="2400" i="1" dirty="0">
                <a:ea typeface="+mn-ea"/>
                <a:cs typeface="+mn-cs"/>
              </a:rPr>
              <a:t>singing and playing in tune</a:t>
            </a:r>
            <a:r>
              <a:rPr lang="en-US" sz="2400" dirty="0">
                <a:ea typeface="+mn-ea"/>
                <a:cs typeface="+mn-cs"/>
              </a:rPr>
              <a:t>, for example  or </a:t>
            </a:r>
            <a:r>
              <a:rPr lang="en-US" sz="2400" i="1" dirty="0">
                <a:ea typeface="+mn-ea"/>
                <a:cs typeface="+mn-cs"/>
              </a:rPr>
              <a:t>analyzing chord patterns</a:t>
            </a:r>
            <a:r>
              <a:rPr lang="en-US" sz="2400" dirty="0">
                <a:ea typeface="+mn-ea"/>
                <a:cs typeface="+mn-cs"/>
              </a:rPr>
              <a:t>, etc.) –</a:t>
            </a:r>
            <a:r>
              <a:rPr lang="en-US" sz="2400" dirty="0" smtClean="0">
                <a:ea typeface="+mn-ea"/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BUT </a:t>
            </a:r>
            <a:r>
              <a:rPr lang="en-US" sz="2400" dirty="0">
                <a:ea typeface="+mn-ea"/>
                <a:cs typeface="+mn-cs"/>
              </a:rPr>
              <a:t>everyone can at least explore aspects of what is there</a:t>
            </a:r>
            <a:r>
              <a:rPr lang="en-US" sz="2400" dirty="0" smtClean="0">
                <a:ea typeface="+mn-ea"/>
                <a:cs typeface="+mn-cs"/>
              </a:rPr>
              <a:t>.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>
                <a:ea typeface="+mn-ea"/>
                <a:cs typeface="+mn-cs"/>
              </a:rPr>
              <a:t>Take care about ‘teacher prompts’ – some of them are OK – some inane.</a:t>
            </a:r>
            <a:r>
              <a:rPr lang="en-US" sz="2400" dirty="0" smtClean="0">
                <a:ea typeface="+mn-ea"/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Be </a:t>
            </a:r>
            <a:r>
              <a:rPr lang="en-US" sz="2400" dirty="0">
                <a:ea typeface="+mn-ea"/>
                <a:cs typeface="+mn-cs"/>
              </a:rPr>
              <a:t>ready to be able to answer the question yourself!</a:t>
            </a:r>
            <a:r>
              <a:rPr lang="en-US" sz="2400" dirty="0" smtClean="0">
                <a:ea typeface="+mn-ea"/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>
                <a:ea typeface="+mn-ea"/>
                <a:cs typeface="+mn-cs"/>
              </a:rPr>
              <a:t>And then also be ready for a VERY wide variety of answers. Which are ‘correct’?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088"/>
            <a:ext cx="8229600" cy="4810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For ANY formal presentation:</a:t>
            </a:r>
            <a:br>
              <a:rPr lang="en-US" dirty="0" smtClean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cap="small" dirty="0" smtClean="0">
                <a:ea typeface="+mn-ea"/>
                <a:cs typeface="+mn-cs"/>
              </a:rPr>
              <a:t>Please </a:t>
            </a:r>
            <a:r>
              <a:rPr lang="en-US" b="1" cap="small" dirty="0">
                <a:ea typeface="+mn-ea"/>
                <a:cs typeface="+mn-cs"/>
              </a:rPr>
              <a:t>do not be an abuser.</a:t>
            </a:r>
            <a:r>
              <a:rPr lang="en-US" dirty="0">
                <a:ea typeface="+mn-ea"/>
                <a:cs typeface="+mn-cs"/>
              </a:rPr>
              <a:t> 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(</a:t>
            </a:r>
            <a:r>
              <a:rPr lang="en-US" i="1" dirty="0">
                <a:ea typeface="+mn-ea"/>
                <a:cs typeface="+mn-cs"/>
              </a:rPr>
              <a:t>Apostrophe Abuser</a:t>
            </a:r>
            <a:r>
              <a:rPr lang="en-US" dirty="0">
                <a:ea typeface="+mn-ea"/>
                <a:cs typeface="+mn-cs"/>
              </a:rPr>
              <a:t>, that is!)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This is a </a:t>
            </a:r>
            <a:r>
              <a:rPr lang="en-US" cap="small" dirty="0">
                <a:ea typeface="+mn-ea"/>
                <a:cs typeface="+mn-cs"/>
              </a:rPr>
              <a:t>really</a:t>
            </a:r>
            <a:r>
              <a:rPr lang="en-US" dirty="0">
                <a:ea typeface="+mn-ea"/>
                <a:cs typeface="+mn-cs"/>
              </a:rPr>
              <a:t> important thing to fix before you start applying for jobs and/or sending notes home to parents and other taxpayers who pay your </a:t>
            </a:r>
            <a:r>
              <a:rPr lang="en-US" dirty="0" smtClean="0">
                <a:ea typeface="+mn-ea"/>
                <a:cs typeface="+mn-cs"/>
              </a:rPr>
              <a:t>salary.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If you are </a:t>
            </a:r>
            <a:r>
              <a:rPr lang="en-US" dirty="0" smtClean="0">
                <a:ea typeface="+mn-ea"/>
                <a:cs typeface="+mn-cs"/>
              </a:rPr>
              <a:t>a regular </a:t>
            </a:r>
            <a:r>
              <a:rPr lang="en-US" dirty="0" smtClean="0">
                <a:ea typeface="+mn-ea"/>
                <a:cs typeface="+mn-cs"/>
              </a:rPr>
              <a:t>abuser get help now.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5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624668">
            <a:off x="798513" y="1455738"/>
            <a:ext cx="8229600" cy="1117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• TEACHER PROMPTS:   “In emergency, break glass.”</a:t>
            </a:r>
            <a:br>
              <a:rPr lang="en-US" dirty="0" smtClean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>
            <a:off x="457200" y="3703638"/>
            <a:ext cx="8229600" cy="151765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Often the answer that is at first seemingly ‘wrong’ is in effect the most profoundly ‘correct.’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784475" y="5029200"/>
            <a:ext cx="5445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72" charset="0"/>
              </a:rPr>
              <a:t>Often the answer that is at first seemingly ‘wrong’ </a:t>
            </a:r>
          </a:p>
          <a:p>
            <a:pPr algn="ctr"/>
            <a:r>
              <a:rPr lang="en-US">
                <a:latin typeface="Calibri" pitchFamily="-72" charset="0"/>
              </a:rPr>
              <a:t>is in effect the most profoundly ‘correct.’ </a:t>
            </a:r>
          </a:p>
        </p:txBody>
      </p:sp>
    </p:spTree>
    <p:extLst>
      <p:ext uri="{BB962C8B-B14F-4D97-AF65-F5344CB8AC3E}">
        <p14:creationId xmlns:p14="http://schemas.microsoft.com/office/powerpoint/2010/main" val="53599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Bloom’s Taxonomy </a:t>
            </a:r>
            <a:r>
              <a:rPr lang="en-US" sz="3000" i="1" smtClean="0"/>
              <a:t>(one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Knowledge – </a:t>
            </a:r>
            <a:r>
              <a:rPr lang="en-US" sz="2400" smtClean="0"/>
              <a:t>IMITATE </a:t>
            </a:r>
            <a:r>
              <a:rPr lang="en-US" sz="2400" i="1" smtClean="0"/>
              <a:t>(list, describe, tell…)</a:t>
            </a:r>
          </a:p>
          <a:p>
            <a:r>
              <a:rPr lang="en-US" smtClean="0"/>
              <a:t>Comprehension – </a:t>
            </a:r>
            <a:r>
              <a:rPr lang="en-US" sz="2400" smtClean="0"/>
              <a:t>CONFIRM  (</a:t>
            </a:r>
            <a:r>
              <a:rPr lang="en-US" sz="2400" i="1" smtClean="0"/>
              <a:t>interpret, outline…)</a:t>
            </a:r>
          </a:p>
          <a:p>
            <a:r>
              <a:rPr lang="en-US" smtClean="0"/>
              <a:t>Application – </a:t>
            </a:r>
            <a:r>
              <a:rPr lang="en-US" sz="2400" smtClean="0"/>
              <a:t>SHOW (solve, use)</a:t>
            </a:r>
          </a:p>
          <a:p>
            <a:r>
              <a:rPr lang="en-US" smtClean="0"/>
              <a:t>Analysis – </a:t>
            </a:r>
            <a:r>
              <a:rPr lang="en-US" sz="2400" smtClean="0"/>
              <a:t>DISSECT (distinguish, explain)</a:t>
            </a:r>
          </a:p>
          <a:p>
            <a:r>
              <a:rPr lang="en-US" smtClean="0"/>
              <a:t>Synthesis - </a:t>
            </a:r>
            <a:r>
              <a:rPr lang="en-US" sz="2400" smtClean="0"/>
              <a:t>INVENT </a:t>
            </a:r>
            <a:r>
              <a:rPr lang="en-US" sz="2400" i="1" smtClean="0"/>
              <a:t>(compose, predict)</a:t>
            </a:r>
          </a:p>
          <a:p>
            <a:r>
              <a:rPr lang="en-US" smtClean="0"/>
              <a:t>Evaluation – </a:t>
            </a:r>
            <a:r>
              <a:rPr lang="en-US" sz="2400" smtClean="0"/>
              <a:t>JUSTIFY (judge, verify)</a:t>
            </a:r>
          </a:p>
          <a:p>
            <a:r>
              <a:rPr lang="en-US" sz="2400" smtClean="0"/>
              <a:t>CAN THIS Taxonomy BE CYCLICAL?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752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7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7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703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PLEASE be aware </a:t>
            </a:r>
            <a:r>
              <a:rPr lang="en-US" dirty="0" smtClean="0">
                <a:ea typeface="+mj-ea"/>
                <a:cs typeface="+mj-cs"/>
              </a:rPr>
              <a:t>of </a:t>
            </a:r>
            <a:r>
              <a:rPr lang="en-US" dirty="0" smtClean="0">
                <a:ea typeface="+mj-ea"/>
                <a:cs typeface="+mj-cs"/>
              </a:rPr>
              <a:t>decibel levels – particularly of music that is typically played at high volume.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7763"/>
            <a:ext cx="8229600" cy="3708400"/>
          </a:xfrm>
        </p:spPr>
        <p:txBody>
          <a:bodyPr/>
          <a:lstStyle/>
          <a:p>
            <a:r>
              <a:rPr lang="en-US" sz="2400" dirty="0" smtClean="0"/>
              <a:t>Anything over a </a:t>
            </a:r>
            <a:r>
              <a:rPr lang="en-US" sz="2400" dirty="0" err="1" smtClean="0"/>
              <a:t>Db</a:t>
            </a:r>
            <a:r>
              <a:rPr lang="en-US" sz="2400" dirty="0" smtClean="0"/>
              <a:t> level of 85 is potentially damaging to the hearing apparatus. </a:t>
            </a:r>
          </a:p>
          <a:p>
            <a:r>
              <a:rPr lang="en-US" sz="2400" dirty="0" smtClean="0"/>
              <a:t>I have, for example, experience lots of </a:t>
            </a:r>
            <a:r>
              <a:rPr lang="en-US" sz="2400" dirty="0" err="1" smtClean="0"/>
              <a:t>PhysEd</a:t>
            </a:r>
            <a:r>
              <a:rPr lang="en-US" sz="2400" dirty="0" smtClean="0"/>
              <a:t>-related music that is well over the 85 </a:t>
            </a:r>
            <a:r>
              <a:rPr lang="en-US" sz="2400" dirty="0" err="1" smtClean="0"/>
              <a:t>Db</a:t>
            </a:r>
            <a:r>
              <a:rPr lang="en-US" sz="2400" dirty="0" smtClean="0"/>
              <a:t> level. </a:t>
            </a:r>
          </a:p>
          <a:p>
            <a:r>
              <a:rPr lang="en-US" sz="2400" dirty="0" smtClean="0"/>
              <a:t>The music is played as a motivator, I gather, but it is actually causing hearing loss while the participants’ abs are being sculpted. </a:t>
            </a:r>
          </a:p>
          <a:p>
            <a:r>
              <a:rPr lang="en-US" sz="2400" dirty="0" smtClean="0"/>
              <a:t>Once hearing loss has occurred it can never be fixed.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064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H</a:t>
            </a:r>
            <a:r>
              <a:rPr lang="en-US" sz="9600" dirty="0" smtClean="0"/>
              <a:t>e</a:t>
            </a:r>
            <a:r>
              <a:rPr lang="en-US" sz="8000" dirty="0" smtClean="0"/>
              <a:t>a</a:t>
            </a:r>
            <a:r>
              <a:rPr lang="en-US" sz="6000" dirty="0" smtClean="0"/>
              <a:t>r</a:t>
            </a:r>
            <a:r>
              <a:rPr lang="en-US" dirty="0" smtClean="0"/>
              <a:t>in</a:t>
            </a:r>
            <a:r>
              <a:rPr lang="en-US" sz="4000" dirty="0" smtClean="0"/>
              <a:t>g</a:t>
            </a:r>
            <a:r>
              <a:rPr lang="en-US" sz="6000" dirty="0" smtClean="0"/>
              <a:t> </a:t>
            </a:r>
            <a:r>
              <a:rPr lang="en-US" sz="3200" dirty="0" smtClean="0"/>
              <a:t>lo</a:t>
            </a:r>
            <a:r>
              <a:rPr lang="en-US" sz="2800" dirty="0" smtClean="0"/>
              <a:t>s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From: </a:t>
            </a:r>
            <a:r>
              <a:rPr lang="en-US" dirty="0" err="1">
                <a:ea typeface="+mn-ea"/>
                <a:cs typeface="+mn-cs"/>
              </a:rPr>
              <a:t>http://www.dangerousdecibels.org/education/information-center/noise-induced-hearing-loss/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“With extended exposure, noises that reach a decibel level of 85 can cause permanent damage to the hair cells in the inner ear, leading to hearing loss. Many common sounds may be louder than you think…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A typical conversation occurs at 60 dB – not loud enough to cause damage.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A bulldozer that is idling (note that this is idling, not actively bulldozing) is loud enough at 85 dB that it can cause permanent damage after only 1 work day (8 hours).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When listening to music on earphones at a standard volume level 5, the sound generated reaches a level of 100 dB, loud enough to cause permanent damage after just 15 minutes per day!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A clap of thunder from a nearby storm (120 dB) or a gunshot (140-190 dB, depending on </a:t>
            </a:r>
            <a:r>
              <a:rPr lang="en-US" b="1" dirty="0" smtClean="0">
                <a:ea typeface="+mn-ea"/>
                <a:cs typeface="+mn-cs"/>
              </a:rPr>
              <a:t>the weapon</a:t>
            </a:r>
            <a:r>
              <a:rPr lang="en-US" b="1" dirty="0">
                <a:ea typeface="+mn-ea"/>
                <a:cs typeface="+mn-cs"/>
              </a:rPr>
              <a:t>), can both cause immediate damage.</a:t>
            </a: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0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How do we become interested in or moved by a song we hear?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-72" charset="0"/>
              <a:buNone/>
            </a:pPr>
            <a:r>
              <a:rPr lang="en-US" dirty="0" smtClean="0"/>
              <a:t> </a:t>
            </a:r>
          </a:p>
          <a:p>
            <a:r>
              <a:rPr lang="en-US" dirty="0" smtClean="0"/>
              <a:t>Do we simply hear the song and then love it? </a:t>
            </a:r>
          </a:p>
          <a:p>
            <a:endParaRPr lang="en-US" dirty="0" smtClean="0"/>
          </a:p>
          <a:p>
            <a:r>
              <a:rPr lang="en-US" dirty="0" smtClean="0"/>
              <a:t>Do we not have some sort of </a:t>
            </a:r>
            <a:r>
              <a:rPr lang="en-US" b="1" dirty="0" smtClean="0"/>
              <a:t>prior experience </a:t>
            </a:r>
            <a:r>
              <a:rPr lang="en-US" dirty="0" smtClean="0"/>
              <a:t>with the emotions and/or mood resident in the song </a:t>
            </a:r>
            <a:r>
              <a:rPr lang="en-US" i="1" dirty="0" smtClean="0"/>
              <a:t>before</a:t>
            </a:r>
            <a:r>
              <a:rPr lang="en-US" dirty="0" smtClean="0"/>
              <a:t> we become involved in it? (</a:t>
            </a:r>
            <a:r>
              <a:rPr lang="en-US" i="1" dirty="0" smtClean="0"/>
              <a:t>Think about this fully before you answer it…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68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 “Yesterday” has a different intensity of meaning if one has ever had a lover that has been lost, perhaps.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 If that is not something already experienced then how can the imagination be engaged to immerse oneself in a place of loss? )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What collective experiences can you </a:t>
            </a:r>
            <a:r>
              <a:rPr lang="en-US" b="1" i="1" u="sng" dirty="0" smtClean="0">
                <a:ea typeface="+mn-ea"/>
                <a:cs typeface="+mn-cs"/>
              </a:rPr>
              <a:t>create</a:t>
            </a:r>
            <a:r>
              <a:rPr lang="en-US" dirty="0" smtClean="0">
                <a:ea typeface="+mn-ea"/>
                <a:cs typeface="+mn-cs"/>
              </a:rPr>
              <a:t> so that a song </a:t>
            </a:r>
            <a:r>
              <a:rPr lang="en-US" dirty="0" smtClean="0">
                <a:ea typeface="+mn-ea"/>
                <a:cs typeface="+mn-cs"/>
              </a:rPr>
              <a:t>or musical experience has </a:t>
            </a:r>
            <a:r>
              <a:rPr lang="en-US" dirty="0" smtClean="0">
                <a:ea typeface="+mn-ea"/>
                <a:cs typeface="+mn-cs"/>
              </a:rPr>
              <a:t>a better chance of resonating with each student in your class as it is first heard, and then heard repeatedly?</a:t>
            </a:r>
            <a:br>
              <a:rPr lang="en-US" dirty="0" smtClean="0">
                <a:ea typeface="+mn-ea"/>
                <a:cs typeface="+mn-cs"/>
              </a:rPr>
            </a:b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Pick the best ingredients to make the best </a:t>
            </a:r>
            <a:r>
              <a:rPr lang="en-US" dirty="0" err="1" smtClean="0">
                <a:ea typeface="+mn-ea"/>
                <a:cs typeface="+mn-cs"/>
              </a:rPr>
              <a:t>omelette</a:t>
            </a:r>
            <a:r>
              <a:rPr lang="en-US" dirty="0" smtClean="0">
                <a:ea typeface="+mn-ea"/>
                <a:cs typeface="+mn-cs"/>
              </a:rPr>
              <a:t>.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4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139" y="1167075"/>
            <a:ext cx="7522810" cy="473825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>
                <a:hlinkClick r:id="rId2"/>
              </a:rPr>
              <a:t>http://www.youtube.com/watch?v=R0jSKJCmeRM&amp;playnext=1&amp;list=PL165D92CB09701EF7 - </a:t>
            </a:r>
            <a:r>
              <a:rPr lang="en-US" dirty="0" smtClean="0">
                <a:hlinkClick r:id="rId3"/>
              </a:rPr>
              <a:t>http://www.youtube.com/watch?v=R0jSKJCmeRM&amp;playnext=1&amp;list=PL165D92CB09701EF7</a:t>
            </a:r>
            <a:endParaRPr lang="en-US" dirty="0" smtClean="0"/>
          </a:p>
          <a:p>
            <a:pPr>
              <a:defRPr/>
            </a:pPr>
            <a:endParaRPr lang="en-US" sz="5100" b="1" dirty="0" smtClean="0">
              <a:solidFill>
                <a:srgbClr val="FF6600"/>
              </a:solidFill>
            </a:endParaRPr>
          </a:p>
          <a:p>
            <a:pPr>
              <a:defRPr/>
            </a:pPr>
            <a:r>
              <a:rPr lang="en-US" sz="6500" b="1" dirty="0" smtClean="0">
                <a:solidFill>
                  <a:srgbClr val="FF6600"/>
                </a:solidFill>
              </a:rPr>
              <a:t>Who </a:t>
            </a:r>
            <a:r>
              <a:rPr lang="en-US" sz="6500" b="1" dirty="0" smtClean="0">
                <a:solidFill>
                  <a:srgbClr val="FF6600"/>
                </a:solidFill>
              </a:rPr>
              <a:t>are your heroes?</a:t>
            </a:r>
          </a:p>
          <a:p>
            <a:pPr>
              <a:defRPr/>
            </a:pPr>
            <a:endParaRPr lang="en-US" sz="5100" dirty="0"/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139" y="1167075"/>
            <a:ext cx="7522810" cy="4738255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5100" dirty="0" smtClean="0"/>
          </a:p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Say </a:t>
            </a:r>
            <a:r>
              <a:rPr lang="en-US" sz="4000" dirty="0">
                <a:solidFill>
                  <a:srgbClr val="FF0000"/>
                </a:solidFill>
              </a:rPr>
              <a:t>‘no’ to ‘I don’t think I can….”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dirty="0">
                <a:hlinkClick r:id="rId2"/>
              </a:rPr>
              <a:t>http://www.youtube.com/watch?v=ENg-LYqGx6Q&amp;feature=related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7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088" y="1354138"/>
            <a:ext cx="7772400" cy="2532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You may </a:t>
            </a:r>
            <a:r>
              <a:rPr lang="en-US" dirty="0" smtClean="0">
                <a:ea typeface="+mj-ea"/>
                <a:cs typeface="+mj-cs"/>
              </a:rPr>
              <a:t>never know how including the arts in your students’ daily lives may affect them,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but PLEASE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let the arts live in their lives daily.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634656">
            <a:off x="1697548" y="4754765"/>
            <a:ext cx="6400800" cy="91702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000" dirty="0">
                <a:hlinkClick r:id="" action="ppaction://noaction"/>
              </a:rPr>
              <a:t>http://www.youtube.com/watch?v=-UIjofyfsMw</a:t>
            </a:r>
            <a:endParaRPr lang="en-US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0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mind is not </a:t>
            </a:r>
            <a:r>
              <a:rPr lang="en-US" i="1" dirty="0" smtClean="0"/>
              <a:t>(merely)</a:t>
            </a:r>
            <a:r>
              <a:rPr lang="en-US" dirty="0" smtClean="0"/>
              <a:t> a vessel to be filled but a fire to be kindled </a:t>
            </a:r>
            <a:r>
              <a:rPr lang="en-US" i="1" dirty="0" smtClean="0"/>
              <a:t>(and stoked).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Plutarch, 44-125 A.D. </a:t>
            </a:r>
            <a:r>
              <a:rPr lang="en-US" i="1" dirty="0" smtClean="0"/>
              <a:t>and DB</a:t>
            </a:r>
            <a:r>
              <a:rPr lang="en-US" dirty="0" smtClean="0"/>
              <a:t> </a:t>
            </a:r>
            <a:r>
              <a:rPr lang="en-US" dirty="0" smtClean="0"/>
              <a:t>(21</a:t>
            </a:r>
            <a:r>
              <a:rPr lang="en-US" baseline="30000" dirty="0" smtClean="0"/>
              <a:t>st</a:t>
            </a:r>
            <a:r>
              <a:rPr lang="en-US" dirty="0" smtClean="0"/>
              <a:t> Century)</a:t>
            </a:r>
            <a:endParaRPr lang="en-US" dirty="0" smtClean="0"/>
          </a:p>
          <a:p>
            <a:r>
              <a:rPr lang="en-US" sz="2000" dirty="0" smtClean="0"/>
              <a:t>(quoted in THE ARTS curriculum </a:t>
            </a:r>
            <a:r>
              <a:rPr lang="en-US" sz="2000" i="1" dirty="0" smtClean="0"/>
              <a:t>and added to by DB</a:t>
            </a:r>
            <a:r>
              <a:rPr lang="en-US" sz="2000" dirty="0" smtClean="0"/>
              <a:t>)</a:t>
            </a:r>
          </a:p>
          <a:p>
            <a:pPr>
              <a:buFont typeface="Arial" pitchFamily="-72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616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6145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46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6148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49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6151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2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6154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5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6157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6160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61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65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6163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64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6166" name="Rectangle 22"/>
          <p:cNvSpPr>
            <a:spLocks noChangeArrowheads="1"/>
          </p:cNvSpPr>
          <p:nvPr>
            <p:ph type="body" idx="1"/>
          </p:nvPr>
        </p:nvSpPr>
        <p:spPr>
          <a:xfrm>
            <a:off x="457200" y="2442308"/>
            <a:ext cx="8229600" cy="3683855"/>
          </a:xfrm>
          <a:ln/>
        </p:spPr>
        <p:txBody>
          <a:bodyPr rIns="132080"/>
          <a:lstStyle/>
          <a:p>
            <a:r>
              <a:rPr lang="en-US" sz="3000" dirty="0">
                <a:latin typeface="Arial Bold" charset="0"/>
                <a:cs typeface="Arial Bold" charset="0"/>
                <a:sym typeface="Arial Bold" charset="0"/>
              </a:rPr>
              <a:t>Imagination can be considered as the power of giving form to human experience </a:t>
            </a:r>
            <a:endParaRPr lang="en-US" sz="3000" dirty="0" smtClean="0">
              <a:latin typeface="Arial Bold" charset="0"/>
              <a:cs typeface="Arial Bold" charset="0"/>
              <a:sym typeface="Arial Bold" charset="0"/>
            </a:endParaRPr>
          </a:p>
          <a:p>
            <a:pPr marL="0" indent="0">
              <a:buNone/>
            </a:pPr>
            <a:r>
              <a:rPr lang="en-US" sz="3000" dirty="0"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3000" dirty="0" smtClean="0">
                <a:latin typeface="Arial Bold" charset="0"/>
                <a:cs typeface="Arial Bold" charset="0"/>
                <a:sym typeface="Arial Bold" charset="0"/>
              </a:rPr>
              <a:t>  ~ </a:t>
            </a:r>
            <a:r>
              <a:rPr lang="en-US" sz="3000" dirty="0">
                <a:latin typeface="Arial Bold" charset="0"/>
                <a:cs typeface="Arial Bold" charset="0"/>
                <a:sym typeface="Arial Bold" charset="0"/>
              </a:rPr>
              <a:t>as the power of re-describing reality.</a:t>
            </a:r>
            <a:r>
              <a:rPr lang="en-US" sz="2400" dirty="0"/>
              <a:t>           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000" dirty="0">
                <a:latin typeface="Arial Italic" charset="0"/>
                <a:cs typeface="Arial Italic" charset="0"/>
                <a:sym typeface="Arial Italic" charset="0"/>
              </a:rPr>
              <a:t>Paul </a:t>
            </a:r>
            <a:r>
              <a:rPr lang="en-US" sz="2000" dirty="0" err="1">
                <a:latin typeface="Arial Italic" charset="0"/>
                <a:cs typeface="Arial Italic" charset="0"/>
                <a:sym typeface="Arial Italic" charset="0"/>
              </a:rPr>
              <a:t>Ricoeur</a:t>
            </a:r>
            <a:endParaRPr lang="en-US" sz="2000" dirty="0"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7169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0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3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7175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6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7178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9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7181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7184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7189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7187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7190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7191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7192" name="Picture 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09062"/>
            <a:ext cx="11329988" cy="84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3" name="Rectangle 25"/>
          <p:cNvSpPr>
            <a:spLocks/>
          </p:cNvSpPr>
          <p:nvPr/>
        </p:nvSpPr>
        <p:spPr bwMode="auto">
          <a:xfrm>
            <a:off x="-605692" y="0"/>
            <a:ext cx="1094508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Imaginative teaching is all about living dangerously</a:t>
            </a:r>
            <a:r>
              <a:rPr lang="en-US" sz="3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.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 Italic" charset="0"/>
                <a:ea typeface="ＭＳ Ｐゴシック" charset="0"/>
                <a:cs typeface="Lucida Grande" charset="0"/>
                <a:sym typeface="Arial Italic" charset="0"/>
              </a:rPr>
              <a:t>					</a:t>
            </a:r>
            <a:r>
              <a:rPr lang="en-US" sz="2000" dirty="0" smtClean="0">
                <a:solidFill>
                  <a:schemeClr val="tx1"/>
                </a:solidFill>
                <a:latin typeface="Arial Italic" charset="0"/>
                <a:ea typeface="ＭＳ Ｐゴシック" charset="0"/>
                <a:cs typeface="Lucida Grande" charset="0"/>
                <a:sym typeface="Arial Italic" charset="0"/>
              </a:rPr>
              <a:t>                                            </a:t>
            </a:r>
            <a:r>
              <a:rPr lang="en-US" sz="2000" i="1" dirty="0" smtClean="0">
                <a:solidFill>
                  <a:schemeClr val="tx1"/>
                </a:solidFill>
                <a:latin typeface="Arial Italic" charset="0"/>
                <a:ea typeface="ＭＳ Ｐゴシック" charset="0"/>
                <a:cs typeface="Lucida Grande" charset="0"/>
                <a:sym typeface="Arial Italic" charset="0"/>
              </a:rPr>
              <a:t> R</a:t>
            </a:r>
            <a:r>
              <a:rPr lang="en-US" sz="2000" i="1" dirty="0">
                <a:solidFill>
                  <a:schemeClr val="tx1"/>
                </a:solidFill>
                <a:latin typeface="Arial Italic" charset="0"/>
                <a:ea typeface="ＭＳ Ｐゴシック" charset="0"/>
                <a:cs typeface="Lucida Grande" charset="0"/>
                <a:sym typeface="Arial Italic" charset="0"/>
              </a:rPr>
              <a:t>. Murray Schafer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8193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8196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7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01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8199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0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8202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3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8205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6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8208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9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3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8211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2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8214" name="Rectangle 22"/>
          <p:cNvSpPr>
            <a:spLocks noChangeArrowheads="1"/>
          </p:cNvSpPr>
          <p:nvPr>
            <p:ph type="body" idx="1"/>
          </p:nvPr>
        </p:nvSpPr>
        <p:spPr>
          <a:xfrm>
            <a:off x="762000" y="2538047"/>
            <a:ext cx="8229600" cy="4525963"/>
          </a:xfrm>
          <a:ln/>
        </p:spPr>
        <p:txBody>
          <a:bodyPr rIns="132080"/>
          <a:lstStyle/>
          <a:p>
            <a:pPr marL="0" indent="0">
              <a:buNone/>
            </a:pPr>
            <a:r>
              <a:rPr lang="en-US" dirty="0"/>
              <a:t>Imagination is the gateway through which </a:t>
            </a:r>
          </a:p>
          <a:p>
            <a:pPr marL="0" indent="0">
              <a:buNone/>
            </a:pPr>
            <a:r>
              <a:rPr lang="en-US" dirty="0"/>
              <a:t>meanings themselves may be </a:t>
            </a:r>
            <a:r>
              <a:rPr lang="en-US" dirty="0" smtClean="0"/>
              <a:t>transformed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 smtClean="0">
              <a:sym typeface="Arial Italic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 Italic" charset="0"/>
                <a:cs typeface="Arial Italic" charset="0"/>
                <a:sym typeface="Arial Italic" charset="0"/>
              </a:rPr>
              <a:t>John </a:t>
            </a:r>
            <a:r>
              <a:rPr lang="en-US" sz="2200" dirty="0">
                <a:latin typeface="Arial Italic" charset="0"/>
                <a:cs typeface="Arial Italic" charset="0"/>
                <a:sym typeface="Arial Italic" charset="0"/>
              </a:rPr>
              <a:t>Dewey</a:t>
            </a:r>
            <a:endParaRPr lang="en-US" sz="2200" dirty="0"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9217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18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9220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21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9223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24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9226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9229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9232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237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9235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9238" name="Rectangle 2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9239" name="Rectangle 2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9240" name="Picture 2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000">
            <a:off x="-5614194" y="-4207669"/>
            <a:ext cx="20370801" cy="152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0241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46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0244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0247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8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52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0250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51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0253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54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58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0256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57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261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0259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60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10262" name="Rectangle 22"/>
          <p:cNvSpPr>
            <a:spLocks noChangeArrowheads="1"/>
          </p:cNvSpPr>
          <p:nvPr>
            <p:ph type="body" idx="1"/>
          </p:nvPr>
        </p:nvSpPr>
        <p:spPr>
          <a:xfrm>
            <a:off x="687388" y="2043113"/>
            <a:ext cx="8229600" cy="3323492"/>
          </a:xfrm>
          <a:ln/>
        </p:spPr>
        <p:txBody>
          <a:bodyPr rIns="132080"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By imagining,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are enabled to look at </a:t>
            </a:r>
            <a:r>
              <a:rPr lang="en-US" dirty="0" smtClean="0"/>
              <a:t>things</a:t>
            </a:r>
            <a:r>
              <a:rPr lang="en-US" dirty="0"/>
              <a:t>,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to </a:t>
            </a:r>
            <a:r>
              <a:rPr lang="en-US" dirty="0"/>
              <a:t>think about things as if they </a:t>
            </a:r>
          </a:p>
          <a:p>
            <a:pPr marL="0" indent="0" algn="ctr">
              <a:buNone/>
            </a:pPr>
            <a:r>
              <a:rPr lang="en-US" dirty="0"/>
              <a:t>were otherwise.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Arial Italic" charset="0"/>
                <a:cs typeface="Arial Italic" charset="0"/>
                <a:sym typeface="Arial Italic" charset="0"/>
              </a:rPr>
              <a:t>Maxine Greene</a:t>
            </a:r>
            <a:endParaRPr lang="en-US" sz="2400" dirty="0"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417513" y="1098550"/>
            <a:ext cx="438150" cy="474663"/>
            <a:chOff x="0" y="0"/>
            <a:chExt cx="276" cy="299"/>
          </a:xfrm>
        </p:grpSpPr>
        <p:sp>
          <p:nvSpPr>
            <p:cNvPr id="11265" name="Rectangle 1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66" name="Rectangle 2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800100" y="1098550"/>
            <a:ext cx="328613" cy="474663"/>
            <a:chOff x="0" y="0"/>
            <a:chExt cx="207" cy="299"/>
          </a:xfrm>
        </p:grpSpPr>
        <p:sp>
          <p:nvSpPr>
            <p:cNvPr id="11268" name="Rectangle 4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69" name="Rectangle 5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541338" y="1520825"/>
            <a:ext cx="422275" cy="474663"/>
            <a:chOff x="0" y="0"/>
            <a:chExt cx="266" cy="299"/>
          </a:xfrm>
        </p:grpSpPr>
        <p:sp>
          <p:nvSpPr>
            <p:cNvPr id="11271" name="Rectangle 7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911225" y="1520825"/>
            <a:ext cx="368300" cy="474663"/>
            <a:chOff x="0" y="0"/>
            <a:chExt cx="232" cy="299"/>
          </a:xfrm>
        </p:grpSpPr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75" name="Rectangle 11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125413" y="1447800"/>
            <a:ext cx="561975" cy="422275"/>
            <a:chOff x="0" y="0"/>
            <a:chExt cx="353" cy="266"/>
          </a:xfrm>
        </p:grpSpPr>
        <p:sp>
          <p:nvSpPr>
            <p:cNvPr id="11277" name="Rectangle 13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78" name="Rectangle 14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82" name="Group 18"/>
          <p:cNvGrpSpPr>
            <a:grpSpLocks/>
          </p:cNvGrpSpPr>
          <p:nvPr/>
        </p:nvGrpSpPr>
        <p:grpSpPr bwMode="auto">
          <a:xfrm>
            <a:off x="762000" y="990600"/>
            <a:ext cx="31750" cy="1052513"/>
            <a:chOff x="0" y="0"/>
            <a:chExt cx="20" cy="663"/>
          </a:xfrm>
        </p:grpSpPr>
        <p:sp>
          <p:nvSpPr>
            <p:cNvPr id="11280" name="Rectangle 16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81" name="Rectangle 17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285" name="Group 21"/>
          <p:cNvGrpSpPr>
            <a:grpSpLocks/>
          </p:cNvGrpSpPr>
          <p:nvPr/>
        </p:nvGrpSpPr>
        <p:grpSpPr bwMode="auto">
          <a:xfrm rot="10800000" flipH="1">
            <a:off x="460375" y="1828800"/>
            <a:ext cx="8683625" cy="46038"/>
            <a:chOff x="0" y="0"/>
            <a:chExt cx="5470" cy="29"/>
          </a:xfrm>
        </p:grpSpPr>
        <p:sp>
          <p:nvSpPr>
            <p:cNvPr id="11283" name="Rectangle 19"/>
            <p:cNvSpPr>
              <a:spLocks/>
            </p:cNvSpPr>
            <p:nvPr/>
          </p:nvSpPr>
          <p:spPr bwMode="auto">
            <a:xfrm>
              <a:off x="0" y="0"/>
              <a:ext cx="5470" cy="29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84" name="Rectangle 20"/>
            <p:cNvSpPr>
              <a:spLocks/>
            </p:cNvSpPr>
            <p:nvPr/>
          </p:nvSpPr>
          <p:spPr bwMode="auto">
            <a:xfrm rot="10800000" flipH="1">
              <a:off x="0" y="0"/>
              <a:ext cx="547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11286" name="Picture 2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2057400"/>
            <a:ext cx="13106400" cy="982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1128</Words>
  <Application>Microsoft Macintosh PowerPoint</Application>
  <PresentationFormat>On-screen Show (4:3)</PresentationFormat>
  <Paragraphs>109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STEVE REICH – CLAPPING MUSIC</vt:lpstr>
      <vt:lpstr>For ANY formal presentation: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expectations of the MUSIC curriculum can be things that are REALLY  complicated  to fully comprehend in many ways. </vt:lpstr>
      <vt:lpstr>• TEACHER PROMPTS:   “In emergency, break glass.” </vt:lpstr>
      <vt:lpstr>Bloom’s Taxonomy (one form)</vt:lpstr>
      <vt:lpstr>PLEASE be aware of decibel levels – particularly of music that is typically played at high volume. </vt:lpstr>
      <vt:lpstr>Hearing loss</vt:lpstr>
      <vt:lpstr>How do we become interested in or moved by a song we hear?</vt:lpstr>
      <vt:lpstr>Resonance</vt:lpstr>
      <vt:lpstr>PowerPoint Presentation</vt:lpstr>
      <vt:lpstr>PowerPoint Presentation</vt:lpstr>
      <vt:lpstr>You may never know how including the arts in your students’ daily lives may affect them,  but PLEASE  let the arts live in their lives daily.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Buley</dc:creator>
  <cp:lastModifiedBy>David Buley</cp:lastModifiedBy>
  <cp:revision>20</cp:revision>
  <dcterms:created xsi:type="dcterms:W3CDTF">2011-02-16T01:38:49Z</dcterms:created>
  <dcterms:modified xsi:type="dcterms:W3CDTF">2012-10-29T01:51:35Z</dcterms:modified>
</cp:coreProperties>
</file>