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57" r:id="rId3"/>
    <p:sldId id="258" r:id="rId4"/>
    <p:sldId id="259" r:id="rId5"/>
    <p:sldId id="262" r:id="rId6"/>
    <p:sldId id="260" r:id="rId7"/>
    <p:sldId id="261" r:id="rId8"/>
    <p:sldId id="267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3" d="100"/>
          <a:sy n="63" d="100"/>
        </p:scale>
        <p:origin x="-2328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5A3DB5F-5CC0-F547-9556-A12ABF33C994}" type="datetimeFigureOut">
              <a:rPr lang="en-US" smtClean="0"/>
              <a:t>16-01-28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8585D71C-3AE7-1949-9527-7BDC699FE6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dOLBn8GKBl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List_of_musical_instruments_by_Hornbostel-Sachs_numb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List_of_musical_instruments_by_Hornbostel-Sachs_number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nX6Wmvxl_8" TargetMode="External"/><Relationship Id="rId4" Type="http://schemas.openxmlformats.org/officeDocument/2006/relationships/hyperlink" Target="https://www.youtube.com/watch?v=TUcfB5Whp4I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w5qf9O6c20o&amp;feature=relate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3751" y="4643936"/>
            <a:ext cx="7772400" cy="67733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Instrument Classifications</a:t>
            </a:r>
            <a:endParaRPr lang="en-US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Music Education – Laurentian University</a:t>
            </a:r>
          </a:p>
        </p:txBody>
      </p:sp>
    </p:spTree>
    <p:extLst>
      <p:ext uri="{BB962C8B-B14F-4D97-AF65-F5344CB8AC3E}">
        <p14:creationId xmlns:p14="http://schemas.microsoft.com/office/powerpoint/2010/main" val="3164712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classification do you think the </a:t>
            </a:r>
            <a:r>
              <a:rPr lang="en-US" dirty="0" err="1" smtClean="0"/>
              <a:t>drumbone</a:t>
            </a:r>
            <a:r>
              <a:rPr lang="en-US" dirty="0" smtClean="0"/>
              <a:t> 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=dOLBn8GKBlA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74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4144963"/>
          </a:xfrm>
        </p:spPr>
        <p:txBody>
          <a:bodyPr>
            <a:normAutofit fontScale="85000" lnSpcReduction="20000"/>
          </a:bodyPr>
          <a:lstStyle/>
          <a:p>
            <a:r>
              <a:rPr lang="en-US" sz="4100" baseline="30000" dirty="0" smtClean="0">
                <a:hlinkClick r:id="rId2"/>
              </a:rPr>
              <a:t>Sound occurs because air is caused to </a:t>
            </a:r>
            <a:r>
              <a:rPr lang="en-US" sz="4100" b="1" baseline="30000" dirty="0" smtClean="0">
                <a:hlinkClick r:id="rId2"/>
              </a:rPr>
              <a:t>vibrate</a:t>
            </a:r>
          </a:p>
          <a:p>
            <a:endParaRPr lang="en-US" sz="4100" b="1" baseline="30000" dirty="0" smtClean="0">
              <a:hlinkClick r:id="rId2"/>
            </a:endParaRPr>
          </a:p>
          <a:p>
            <a:r>
              <a:rPr lang="en-US" sz="3000" baseline="30000" dirty="0" smtClean="0">
                <a:hlinkClick r:id="rId2"/>
              </a:rPr>
              <a:t>SOURCE: </a:t>
            </a:r>
          </a:p>
          <a:p>
            <a:pPr marL="0" indent="0">
              <a:buNone/>
            </a:pPr>
            <a:r>
              <a:rPr lang="en-US" sz="3000" baseline="30000" dirty="0" smtClean="0">
                <a:hlinkClick r:id="rId2"/>
              </a:rPr>
              <a:t>-</a:t>
            </a:r>
            <a:r>
              <a:rPr lang="en-US" sz="3000" dirty="0" smtClean="0">
                <a:hlinkClick r:id="rId2"/>
              </a:rPr>
              <a:t> </a:t>
            </a:r>
            <a:r>
              <a:rPr lang="en-US" sz="3000" baseline="30000" dirty="0" smtClean="0">
                <a:hlinkClick r:id="rId2"/>
              </a:rPr>
              <a:t>a </a:t>
            </a:r>
            <a:r>
              <a:rPr lang="en-US" sz="3000" b="1" baseline="30000" dirty="0" smtClean="0">
                <a:hlinkClick r:id="rId2"/>
              </a:rPr>
              <a:t>sound source </a:t>
            </a:r>
            <a:r>
              <a:rPr lang="en-US" sz="3000" baseline="30000" dirty="0" smtClean="0">
                <a:hlinkClick r:id="rId2"/>
              </a:rPr>
              <a:t>is any object that causes air to vibrate</a:t>
            </a:r>
          </a:p>
          <a:p>
            <a:r>
              <a:rPr lang="en-US" sz="3000" baseline="30000" dirty="0" smtClean="0">
                <a:hlinkClick r:id="rId2"/>
              </a:rPr>
              <a:t>CAUSE:</a:t>
            </a:r>
          </a:p>
          <a:p>
            <a:pPr marL="0" indent="0">
              <a:buNone/>
            </a:pPr>
            <a:r>
              <a:rPr lang="en-US" sz="3000" baseline="30000" dirty="0" smtClean="0">
                <a:hlinkClick r:id="rId2"/>
              </a:rPr>
              <a:t> - Something needs to happen to CAUSE the sound source to vibrate</a:t>
            </a:r>
          </a:p>
          <a:p>
            <a:r>
              <a:rPr lang="en-US" sz="3000" baseline="30000" dirty="0" smtClean="0">
                <a:hlinkClick r:id="rId2"/>
              </a:rPr>
              <a:t>RESONANCE: </a:t>
            </a:r>
          </a:p>
          <a:p>
            <a:pPr marL="0" indent="0">
              <a:buNone/>
            </a:pPr>
            <a:r>
              <a:rPr lang="en-US" sz="3000" baseline="30000" dirty="0" smtClean="0">
                <a:hlinkClick r:id="rId2"/>
              </a:rPr>
              <a:t>- </a:t>
            </a:r>
            <a:r>
              <a:rPr lang="en-US" sz="3000" dirty="0" smtClean="0">
                <a:hlinkClick r:id="rId2"/>
              </a:rPr>
              <a:t> </a:t>
            </a:r>
            <a:r>
              <a:rPr lang="en-US" sz="3000" baseline="30000" dirty="0" smtClean="0">
                <a:hlinkClick r:id="rId2"/>
              </a:rPr>
              <a:t>various objects vibrating in sympathy with a sound source</a:t>
            </a:r>
          </a:p>
          <a:p>
            <a:pPr marL="0" indent="0">
              <a:buNone/>
            </a:pPr>
            <a:endParaRPr lang="en-US" dirty="0" smtClean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896130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Musical Instrument </a:t>
            </a:r>
            <a:r>
              <a:rPr lang="en-US" dirty="0" smtClean="0"/>
              <a:t>Categories</a:t>
            </a:r>
            <a:br>
              <a:rPr lang="en-US" dirty="0" smtClean="0"/>
            </a:br>
            <a:r>
              <a:rPr lang="en-US" sz="2800" dirty="0">
                <a:hlinkClick r:id="rId2"/>
              </a:rPr>
              <a:t>Hornbostel-Sachs Classification System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Membranophone</a:t>
            </a:r>
            <a:endParaRPr lang="en-US" dirty="0" smtClean="0"/>
          </a:p>
          <a:p>
            <a:r>
              <a:rPr lang="en-US" dirty="0" smtClean="0"/>
              <a:t>Chordophone</a:t>
            </a:r>
          </a:p>
          <a:p>
            <a:r>
              <a:rPr lang="en-US" dirty="0" smtClean="0"/>
              <a:t>Idiophone</a:t>
            </a:r>
          </a:p>
          <a:p>
            <a:r>
              <a:rPr lang="en-US" dirty="0" err="1" smtClean="0"/>
              <a:t>Aerophone</a:t>
            </a:r>
            <a:endParaRPr lang="en-US" dirty="0" smtClean="0"/>
          </a:p>
          <a:p>
            <a:r>
              <a:rPr lang="en-US" dirty="0" err="1" smtClean="0"/>
              <a:t>Quintaphone</a:t>
            </a:r>
            <a:r>
              <a:rPr lang="en-US" dirty="0" smtClean="0"/>
              <a:t> </a:t>
            </a:r>
            <a:r>
              <a:rPr lang="en-US" i="1" dirty="0" smtClean="0"/>
              <a:t>and subcategory, </a:t>
            </a:r>
            <a:r>
              <a:rPr lang="en-US" dirty="0" smtClean="0"/>
              <a:t>Electrophone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51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Membranophone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Sound is made by striking a </a:t>
            </a:r>
          </a:p>
          <a:p>
            <a:pPr>
              <a:buNone/>
            </a:pPr>
            <a:r>
              <a:rPr lang="en-US" dirty="0" smtClean="0"/>
              <a:t>	‘membrane’ or ‘skin’ stretched across an opening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Examples:</a:t>
            </a:r>
          </a:p>
          <a:p>
            <a:pPr>
              <a:buNone/>
            </a:pPr>
            <a:r>
              <a:rPr lang="en-US" dirty="0" smtClean="0"/>
              <a:t>Various kinds of Drums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55440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Chordophone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Sound is made by a string (chord) drawn taught over or from a resonating surface. Chordophones can be</a:t>
            </a:r>
          </a:p>
          <a:p>
            <a:pPr lvl="2"/>
            <a:r>
              <a:rPr lang="en-US" dirty="0" smtClean="0"/>
              <a:t>plucked – banjo, guitar, harpsichord, etc.</a:t>
            </a:r>
          </a:p>
          <a:p>
            <a:pPr lvl="2"/>
            <a:r>
              <a:rPr lang="en-US" dirty="0" smtClean="0"/>
              <a:t>Struck – </a:t>
            </a:r>
            <a:r>
              <a:rPr lang="en-US" dirty="0" err="1" smtClean="0"/>
              <a:t>birmbau</a:t>
            </a:r>
            <a:r>
              <a:rPr lang="en-US" dirty="0" smtClean="0"/>
              <a:t>, dulcimer, clavichord, piano, </a:t>
            </a:r>
          </a:p>
          <a:p>
            <a:pPr lvl="2"/>
            <a:r>
              <a:rPr lang="en-US" dirty="0" smtClean="0"/>
              <a:t>Bowed – i.e. chord vibrates by causing FRICTION</a:t>
            </a:r>
          </a:p>
          <a:p>
            <a:pPr lvl="3">
              <a:buNone/>
            </a:pPr>
            <a:r>
              <a:rPr lang="en-US" dirty="0" smtClean="0"/>
              <a:t>	violin, viola, </a:t>
            </a:r>
            <a:r>
              <a:rPr lang="en-US" dirty="0" err="1" smtClean="0"/>
              <a:t>violincello</a:t>
            </a:r>
            <a:r>
              <a:rPr lang="en-US" dirty="0" smtClean="0"/>
              <a:t>, double bass, </a:t>
            </a:r>
          </a:p>
          <a:p>
            <a:pPr lvl="3">
              <a:buNone/>
            </a:pPr>
            <a:endParaRPr lang="en-US" dirty="0" smtClean="0"/>
          </a:p>
          <a:p>
            <a:pPr lvl="3">
              <a:buNone/>
            </a:pPr>
            <a:r>
              <a:rPr lang="en-US" dirty="0" smtClean="0"/>
              <a:t>Also:	 tiger drum</a:t>
            </a:r>
          </a:p>
          <a:p>
            <a:pPr>
              <a:buNone/>
            </a:pPr>
            <a:r>
              <a:rPr lang="en-US" dirty="0" smtClean="0"/>
              <a:t> 		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06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Aerophone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Sound is made by vibrating air in a column or tube</a:t>
            </a:r>
          </a:p>
          <a:p>
            <a:pPr>
              <a:buNone/>
            </a:pPr>
            <a:r>
              <a:rPr lang="en-US" dirty="0" smtClean="0"/>
              <a:t>Examples: </a:t>
            </a:r>
          </a:p>
          <a:p>
            <a:pPr marL="342900" lvl="5" indent="-342900">
              <a:buNone/>
            </a:pPr>
            <a:r>
              <a:rPr lang="en-US" dirty="0" smtClean="0"/>
              <a:t>	-   air blows across the tube (traverse) </a:t>
            </a:r>
          </a:p>
          <a:p>
            <a:pPr marL="342900" lvl="5" indent="-342900">
              <a:buNone/>
            </a:pPr>
            <a:r>
              <a:rPr lang="en-US" dirty="0" smtClean="0"/>
              <a:t>			flute, pop bottle, </a:t>
            </a:r>
          </a:p>
          <a:p>
            <a:pPr marL="342900" lvl="5" indent="-342900">
              <a:buNone/>
            </a:pPr>
            <a:r>
              <a:rPr lang="en-US" dirty="0" smtClean="0"/>
              <a:t>	-    whistle – recorder, bird calls</a:t>
            </a:r>
          </a:p>
          <a:p>
            <a:pPr marL="342900" lvl="5" indent="-342900">
              <a:buNone/>
            </a:pPr>
            <a:r>
              <a:rPr lang="en-US" dirty="0" smtClean="0"/>
              <a:t>	-     reed – clarinet, grass between your thumbs…</a:t>
            </a:r>
          </a:p>
          <a:p>
            <a:pPr marL="342900" lvl="5" indent="-34290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kaan</a:t>
            </a:r>
            <a:r>
              <a:rPr lang="en-US" dirty="0" smtClean="0"/>
              <a:t>, mouth-organ</a:t>
            </a:r>
          </a:p>
          <a:p>
            <a:pPr marL="342900" lvl="5" indent="-342900">
              <a:buNone/>
            </a:pPr>
            <a:r>
              <a:rPr lang="en-US" dirty="0" smtClean="0"/>
              <a:t>	 -     Double reed – oboe, bassoon</a:t>
            </a:r>
          </a:p>
          <a:p>
            <a:pPr lvl="5">
              <a:buFontTx/>
              <a:buChar char="-"/>
            </a:pPr>
            <a:r>
              <a:rPr lang="en-US" dirty="0" smtClean="0"/>
              <a:t> straw </a:t>
            </a:r>
            <a:r>
              <a:rPr lang="en-US" dirty="0" smtClean="0"/>
              <a:t>–  </a:t>
            </a:r>
            <a:r>
              <a:rPr lang="en-US" dirty="0" smtClean="0"/>
              <a:t>(the L.U. Con-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Vuvuzela</a:t>
            </a:r>
            <a:r>
              <a:rPr lang="en-US" dirty="0" smtClean="0"/>
              <a:t>!)</a:t>
            </a:r>
          </a:p>
          <a:p>
            <a:pPr lvl="5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43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Idiophone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144963"/>
          </a:xfrm>
        </p:spPr>
        <p:txBody>
          <a:bodyPr/>
          <a:lstStyle/>
          <a:p>
            <a:r>
              <a:rPr lang="en-US" dirty="0" smtClean="0"/>
              <a:t>Sound source is unique to the instrument –</a:t>
            </a:r>
          </a:p>
          <a:p>
            <a:pPr>
              <a:buFontTx/>
              <a:buChar char="-"/>
            </a:pPr>
            <a:r>
              <a:rPr lang="en-US" dirty="0" smtClean="0"/>
              <a:t>Many kinds of percussion instruments </a:t>
            </a:r>
          </a:p>
          <a:p>
            <a:pPr>
              <a:buFontTx/>
              <a:buChar char="-"/>
            </a:pPr>
            <a:r>
              <a:rPr lang="en-US" dirty="0" smtClean="0"/>
              <a:t>Stones, bones, </a:t>
            </a:r>
          </a:p>
          <a:p>
            <a:pPr>
              <a:buFontTx/>
              <a:buChar char="-"/>
            </a:pPr>
            <a:r>
              <a:rPr lang="en-US" dirty="0" smtClean="0"/>
              <a:t>Sound can be caused by ‘striking’, ‘scraping’,  twirling, </a:t>
            </a:r>
          </a:p>
          <a:p>
            <a:pPr>
              <a:buFontTx/>
              <a:buChar char="-"/>
            </a:pPr>
            <a:r>
              <a:rPr lang="en-US" dirty="0" smtClean="0"/>
              <a:t>-- essentially causing air to vibrate around the instrument…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544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Electrono</a:t>
            </a:r>
            <a:r>
              <a:rPr lang="en-US" dirty="0" err="1" smtClean="0"/>
              <a:t>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400" dirty="0"/>
              <a:t>• Sound is made through electronic means</a:t>
            </a:r>
          </a:p>
          <a:p>
            <a:r>
              <a:rPr lang="en-US" sz="1400" dirty="0"/>
              <a:t>• THERAMIN</a:t>
            </a:r>
          </a:p>
          <a:p>
            <a:r>
              <a:rPr lang="en-US" sz="1400" u="sng" dirty="0">
                <a:hlinkClick r:id="rId2"/>
              </a:rPr>
              <a:t>http://www.youtube.com/watch?v=w5qf9O6c20o&amp;feature=related - Lev Theramin</a:t>
            </a:r>
          </a:p>
          <a:p>
            <a:r>
              <a:rPr lang="en-US" sz="1400" dirty="0"/>
              <a:t>• MOOG Synthesizer</a:t>
            </a:r>
          </a:p>
          <a:p>
            <a:r>
              <a:rPr lang="en-US" sz="1800" u="sng" dirty="0">
                <a:hlinkClick r:id="rId3"/>
              </a:rPr>
              <a:t>http://www.youtube.com/watch?v=ynX6Wmvxl_8 - Robert MOOG</a:t>
            </a:r>
          </a:p>
          <a:p>
            <a:r>
              <a:rPr lang="en-US" sz="1400" dirty="0"/>
              <a:t>• </a:t>
            </a:r>
            <a:r>
              <a:rPr lang="en-US" sz="1400" dirty="0" err="1"/>
              <a:t>Mellotron</a:t>
            </a:r>
            <a:r>
              <a:rPr lang="en-US" sz="1400" dirty="0"/>
              <a:t>  </a:t>
            </a:r>
          </a:p>
          <a:p>
            <a:r>
              <a:rPr lang="en-US" sz="1400" u="sng" dirty="0">
                <a:hlinkClick r:id="rId4"/>
              </a:rPr>
              <a:t>Paul McCartney Demonstrates a Mellotron  https://www.youtube.com/watch?v=TUcfB5Whp4I</a:t>
            </a:r>
          </a:p>
          <a:p>
            <a:r>
              <a:rPr lang="en-US" sz="1400" dirty="0"/>
              <a:t>• Digital Synthesizer MIDI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69436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-  </a:t>
            </a:r>
            <a:r>
              <a:rPr lang="en-US" dirty="0" err="1" smtClean="0"/>
              <a:t>Hydraulapohones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 </a:t>
            </a:r>
            <a:r>
              <a:rPr lang="en-US" dirty="0" err="1" smtClean="0"/>
              <a:t>Plasmaphones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-  </a:t>
            </a:r>
            <a:r>
              <a:rPr lang="en-US" dirty="0" err="1" smtClean="0"/>
              <a:t>Quintephones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902431"/>
            <a:ext cx="7556313" cy="3223732"/>
          </a:xfrm>
        </p:spPr>
        <p:txBody>
          <a:bodyPr>
            <a:noAutofit/>
          </a:bodyPr>
          <a:lstStyle/>
          <a:p>
            <a:r>
              <a:rPr lang="en-US" sz="1400" dirty="0" smtClean="0"/>
              <a:t>These are relatively new classifications</a:t>
            </a:r>
          </a:p>
          <a:p>
            <a:r>
              <a:rPr lang="en-US" sz="1400" dirty="0" smtClean="0"/>
              <a:t>Instruments that produce sound from liquid state (water, heavy water)</a:t>
            </a:r>
          </a:p>
          <a:p>
            <a:r>
              <a:rPr lang="en-US" sz="1400" dirty="0" smtClean="0"/>
              <a:t>Instruments that produce sound from matter in high energy state (fire, plasma)</a:t>
            </a:r>
            <a:endParaRPr lang="en-US" sz="1400" dirty="0"/>
          </a:p>
          <a:p>
            <a:r>
              <a:rPr lang="en-US" sz="1400" dirty="0" smtClean="0"/>
              <a:t>•</a:t>
            </a:r>
            <a:r>
              <a:rPr lang="en-US" sz="1400" dirty="0"/>
              <a:t> </a:t>
            </a:r>
            <a:r>
              <a:rPr lang="en-US" sz="1400" dirty="0" smtClean="0"/>
              <a:t>Instruments that create sound using non-electronic computation </a:t>
            </a:r>
          </a:p>
          <a:p>
            <a:pPr marL="0" indent="0">
              <a:buNone/>
            </a:pPr>
            <a:r>
              <a:rPr lang="en-US" sz="1400" dirty="0" smtClean="0"/>
              <a:t>	Digital Synthesizers – MIDI –</a:t>
            </a:r>
          </a:p>
          <a:p>
            <a:pPr marL="0" indent="0">
              <a:buNone/>
            </a:pPr>
            <a:r>
              <a:rPr lang="en-US" sz="1400" dirty="0"/>
              <a:t>	</a:t>
            </a:r>
            <a:r>
              <a:rPr lang="en-US" sz="1400" dirty="0" err="1" smtClean="0"/>
              <a:t>electroencephalophones</a:t>
            </a:r>
            <a:r>
              <a:rPr lang="en-US" sz="1400" dirty="0" smtClean="0"/>
              <a:t>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78726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43</TotalTime>
  <Words>289</Words>
  <Application>Microsoft Macintosh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Advantage</vt:lpstr>
      <vt:lpstr>Instrument Classifications</vt:lpstr>
      <vt:lpstr>SOUND SOURCES</vt:lpstr>
      <vt:lpstr>Musical Instrument Categories Hornbostel-Sachs Classification System </vt:lpstr>
      <vt:lpstr>Membranophone</vt:lpstr>
      <vt:lpstr>Chordophone</vt:lpstr>
      <vt:lpstr>Aerophone</vt:lpstr>
      <vt:lpstr>Idiophone</vt:lpstr>
      <vt:lpstr>Electronophones</vt:lpstr>
      <vt:lpstr>-  Hydraulapohones -  Plasmaphones  -  Quintephones</vt:lpstr>
      <vt:lpstr>What classification do you think the drumbone is?</vt:lpstr>
    </vt:vector>
  </TitlesOfParts>
  <Company>RUBLEMUSIC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Electronophone</dc:title>
  <dc:creator>David Buley</dc:creator>
  <cp:lastModifiedBy>David Buley</cp:lastModifiedBy>
  <cp:revision>17</cp:revision>
  <dcterms:created xsi:type="dcterms:W3CDTF">2016-01-28T14:19:18Z</dcterms:created>
  <dcterms:modified xsi:type="dcterms:W3CDTF">2016-01-28T15:06:56Z</dcterms:modified>
</cp:coreProperties>
</file>